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2" r:id="rId5"/>
    <p:sldId id="265" r:id="rId6"/>
    <p:sldId id="266" r:id="rId7"/>
    <p:sldId id="269" r:id="rId8"/>
    <p:sldId id="271" r:id="rId9"/>
  </p:sldIdLst>
  <p:sldSz cx="10080625" cy="7559675"/>
  <p:notesSz cx="7559675" cy="10691813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04" y="-84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o-RO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B414B8B-126E-40C5-B0F3-30A24803F529}" type="datetimeFigureOut">
              <a:t>27.05.2017</a:t>
            </a:fld>
            <a:endParaRPr lang="ro-RO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o-RO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F2511F2A-B773-478A-9629-8197D7F89155}" type="slidenum">
              <a:t>‹#›</a:t>
            </a:fld>
            <a:endParaRPr lang="ro-RO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481966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o-RO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ro-RO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o-RO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ro-RO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52D1043B-C6FF-42F1-992A-1BD4A89F501B}" type="datetimeFigureOut">
              <a:t>27.05.2017</a:t>
            </a:fld>
            <a:endParaRPr lang="ro-RO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ro-RO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o-RO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ro-RO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626369CC-178D-4FA2-BB19-519875403CD2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38621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o-RO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279" cy="4901040"/>
          </a:xfrm>
        </p:spPr>
        <p:txBody>
          <a:bodyPr wrap="square" lIns="90000" tIns="45000" rIns="90000" bIns="45000" anchor="t">
            <a:spAutoFit/>
          </a:bodyPr>
          <a:lstStyle/>
          <a:p>
            <a:pPr lvl="0"/>
            <a:endParaRPr lang="ro-R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279" cy="4810680"/>
          </a:xfrm>
        </p:spPr>
        <p:txBody>
          <a:bodyPr wrap="square" lIns="90000" tIns="45000" rIns="90000" bIns="45000" anchor="t"/>
          <a:lstStyle/>
          <a:p>
            <a:pPr lvl="0"/>
            <a:endParaRPr lang="ro-R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279" cy="4810680"/>
          </a:xfrm>
        </p:spPr>
        <p:txBody>
          <a:bodyPr wrap="square" lIns="90000" tIns="45000" rIns="90000" bIns="45000" anchor="t"/>
          <a:lstStyle/>
          <a:p>
            <a:pPr lvl="0"/>
            <a:endParaRPr lang="ro-R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o-R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o-R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o-R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o-R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81E650-712E-4BC8-8500-E514F5C2726B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8388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3865A3-F132-4E20-A57F-0CBC6D7A2024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218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5A5C275-E4C3-4959-BA93-43F82043EEB9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5376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B5A9F32-72F3-4F03-AEE9-8BAAA3611C8E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3200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032AFA1-5588-42F7-8580-BAAD75699D83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4053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126A656-354E-4D6C-AE25-CF555E637708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2639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0FE1F58-D7A2-4178-A88F-12F2CB1FA81F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8681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A03B5FB-FFFE-456F-98B6-FC2E355C6174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87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C59B047-E3C3-413E-83AA-38F9C1DB46B4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630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0FB4EE8-5D69-471D-84DD-DD54C20FF961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93675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F51C048-1181-429E-A66A-BBE19429CB7E}" type="slidenum"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7528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856800" y="0"/>
            <a:ext cx="8316000" cy="419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4F81BD"/>
          </a:solidFill>
          <a:ln>
            <a:noFill/>
            <a:prstDash val="solid"/>
          </a:ln>
        </p:spPr>
        <p:txBody>
          <a:bodyPr vert="horz" wrap="square" lIns="100800" tIns="50400" rIns="100800" bIns="504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Rectangle 8"/>
          <p:cNvSpPr/>
          <p:nvPr/>
        </p:nvSpPr>
        <p:spPr>
          <a:xfrm>
            <a:off x="856800" y="6803640"/>
            <a:ext cx="8316000" cy="29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4F81BD"/>
          </a:solidFill>
          <a:ln>
            <a:noFill/>
            <a:prstDash val="solid"/>
          </a:ln>
        </p:spPr>
        <p:txBody>
          <a:bodyPr vert="horz" wrap="square" lIns="100800" tIns="50400" rIns="100800" bIns="504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Date Placeholder 1"/>
          <p:cNvSpPr txBox="1">
            <a:spLocks noGrp="1"/>
          </p:cNvSpPr>
          <p:nvPr>
            <p:ph type="dt" sz="half" idx="2"/>
          </p:nvPr>
        </p:nvSpPr>
        <p:spPr>
          <a:xfrm>
            <a:off x="6888600" y="6843960"/>
            <a:ext cx="2351880" cy="4021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ro-RO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o-RO"/>
          </a:p>
        </p:txBody>
      </p:sp>
      <p:sp>
        <p:nvSpPr>
          <p:cNvPr id="5" name="Footer Placeholder 2"/>
          <p:cNvSpPr txBox="1">
            <a:spLocks noGrp="1"/>
          </p:cNvSpPr>
          <p:nvPr>
            <p:ph type="ftr" sz="quarter" idx="3"/>
          </p:nvPr>
        </p:nvSpPr>
        <p:spPr>
          <a:xfrm>
            <a:off x="839879" y="6843960"/>
            <a:ext cx="5372640" cy="4021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ro-RO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o-RO"/>
          </a:p>
        </p:txBody>
      </p:sp>
      <p:sp>
        <p:nvSpPr>
          <p:cNvPr id="6" name="Slide Number Placeholder 3"/>
          <p:cNvSpPr txBox="1">
            <a:spLocks noGrp="1"/>
          </p:cNvSpPr>
          <p:nvPr>
            <p:ph type="sldNum" sz="quarter" idx="4"/>
          </p:nvPr>
        </p:nvSpPr>
        <p:spPr>
          <a:xfrm>
            <a:off x="8400600" y="6269400"/>
            <a:ext cx="839519" cy="4021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o-RO" sz="2000" b="0" i="0" u="none" strike="noStrike" kern="1200" spc="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D438A21D-9EC5-40DD-A029-BC4093CC3172}" type="slidenum">
              <a:t>‹#›</a:t>
            </a:fld>
            <a:endParaRPr lang="ro-RO"/>
          </a:p>
        </p:txBody>
      </p:sp>
      <p:sp>
        <p:nvSpPr>
          <p:cNvPr id="7" name="Title Placeholder 6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o-RO"/>
          </a:p>
        </p:txBody>
      </p:sp>
      <p:sp>
        <p:nvSpPr>
          <p:cNvPr id="8" name="Text Placeholder 7"/>
          <p:cNvSpPr txBox="1">
            <a:spLocks noGrp="1"/>
          </p:cNvSpPr>
          <p:nvPr>
            <p:ph type="body" idx="1"/>
          </p:nvPr>
        </p:nvSpPr>
        <p:spPr>
          <a:xfrm>
            <a:off x="503999" y="1768680"/>
            <a:ext cx="9072000" cy="49888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o-RO" sz="26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o-RO" sz="26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o-RO" sz="22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rtl="0" hangingPunct="1">
        <a:tabLst/>
        <a:defRPr lang="ro-RO" sz="1800" b="0" i="0" u="none" strike="noStrike" kern="1200" spc="0">
          <a:ln>
            <a:noFill/>
          </a:ln>
          <a:solidFill>
            <a:srgbClr val="000000"/>
          </a:solidFill>
          <a:latin typeface="Times New Roman" pitchFamily="18"/>
          <a:ea typeface="Microsoft YaHei" pitchFamily="2"/>
        </a:defRPr>
      </a:lvl1pPr>
    </p:titleStyle>
    <p:bodyStyle>
      <a:lvl1pPr algn="l" rtl="0" hangingPunct="1">
        <a:spcBef>
          <a:spcPts val="0"/>
        </a:spcBef>
        <a:spcAft>
          <a:spcPts val="1417"/>
        </a:spcAft>
        <a:tabLst/>
        <a:defRPr lang="ro-RO" sz="2600" b="0" i="0" u="none" strike="noStrike" kern="1200" spc="0">
          <a:ln>
            <a:noFill/>
          </a:ln>
          <a:solidFill>
            <a:srgbClr val="1F497D"/>
          </a:solidFill>
          <a:latin typeface="Times New Roman" pitchFamily="18"/>
          <a:ea typeface="Microsoft YaHei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„MINTE CRITICĂ ŞI CREATIVĂ”&#10;CREATIVE&amp;CRITICAL MI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007999" y="251280"/>
            <a:ext cx="8063999" cy="1622160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ro-RO" sz="6000" b="1" dirty="0">
                <a:solidFill>
                  <a:srgbClr val="262626"/>
                </a:solidFill>
                <a:latin typeface="Impact" pitchFamily="18"/>
              </a:rPr>
              <a:t>„</a:t>
            </a:r>
            <a:r>
              <a:rPr lang="ro-RO" sz="4900" b="1" dirty="0">
                <a:solidFill>
                  <a:srgbClr val="262626"/>
                </a:solidFill>
                <a:latin typeface="Impact" pitchFamily="18"/>
              </a:rPr>
              <a:t>MINTE CRITICĂ ŞI CREATIVĂ”</a:t>
            </a:r>
            <a:br>
              <a:rPr lang="ro-RO" sz="4900" b="1" dirty="0">
                <a:solidFill>
                  <a:srgbClr val="262626"/>
                </a:solidFill>
                <a:latin typeface="Impact" pitchFamily="18"/>
              </a:rPr>
            </a:br>
            <a:r>
              <a:rPr lang="ro-RO" sz="4900" b="1" dirty="0">
                <a:solidFill>
                  <a:srgbClr val="262626"/>
                </a:solidFill>
                <a:latin typeface="Impact" pitchFamily="18"/>
              </a:rPr>
              <a:t>CREATIVE&amp;CRITICAL MIND</a:t>
            </a:r>
          </a:p>
        </p:txBody>
      </p:sp>
      <p:sp>
        <p:nvSpPr>
          <p:cNvPr id="3" name="TextBox 2"/>
          <p:cNvSpPr/>
          <p:nvPr/>
        </p:nvSpPr>
        <p:spPr>
          <a:xfrm rot="8400">
            <a:off x="583056" y="2134626"/>
            <a:ext cx="8999280" cy="5999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/>
          <a:lstStyle/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rPr>
              <a:t>    	</a:t>
            </a:r>
          </a:p>
        </p:txBody>
      </p:sp>
      <p:sp>
        <p:nvSpPr>
          <p:cNvPr id="4" name="TextBox 6"/>
          <p:cNvSpPr/>
          <p:nvPr/>
        </p:nvSpPr>
        <p:spPr>
          <a:xfrm>
            <a:off x="1080000" y="2699640"/>
            <a:ext cx="799236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TextBox 7"/>
          <p:cNvSpPr/>
          <p:nvPr/>
        </p:nvSpPr>
        <p:spPr>
          <a:xfrm>
            <a:off x="1080000" y="2884320"/>
            <a:ext cx="4896360" cy="368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TextBox 8"/>
          <p:cNvSpPr/>
          <p:nvPr/>
        </p:nvSpPr>
        <p:spPr>
          <a:xfrm>
            <a:off x="215640" y="1835640"/>
            <a:ext cx="9648720" cy="516297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0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	</a:t>
            </a:r>
            <a:endParaRPr lang="ro-RO" sz="2000" b="0" i="0" u="none" strike="noStrike" kern="1200" spc="0" dirty="0" smtClean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0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 </a:t>
            </a:r>
            <a:r>
              <a:rPr lang="ro-RO" sz="20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             </a:t>
            </a:r>
            <a:r>
              <a:rPr lang="ro-RO" sz="20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Pentru </a:t>
            </a:r>
            <a:r>
              <a:rPr lang="ro-RO" sz="20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că aspirăm spre o mai bună pregătire a copiilor pentru încercările şi cariera în lumea reală, e nevoie să ne concentrăm pe competenţe ale copiilor de a gândi critic şi creativ. Educatorii pot încuraja copiii, astfel ca aceştia să devină cei care vor rezolva problemele secolului XXI, familiarizându-i cu o largă varietate de instrumente ale gândirii. Acordându-le ajutor pentru a-şi însuşi atitudini şi a aplica instrumente practice pentru rezolvarea eficientă a problemelor, educatorii pot îmbunătății învăţarea copiilor, prin modalităţi eficiente (puternice) care se extind mai departe de memorizare sau reamintire.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0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	Scopul acestui workshop a fost de a arăta educatorilor diferite metode şi strategii care dau posibilitatea copiilor de a deveni creativi, gânditori critici şi problem solvers – oameni care învaţă constant şi care pot aplica noile cunoştinţe pentru a răspunde unor încercări complexe, inedite; oameni care vor acţiona cu încredere, cu competenţă spre noi orizonturi ale vieţii şi muncii.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0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	Workshop-ul în sine a fost un model de a arăta cum să formezi o grupă creativă şi critică, fiind utilizat acest şablon în design-ul fiecărei sesiuni a cursului.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0" i="0" u="none" strike="noStrike" kern="1200" spc="0" dirty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000" b="0" i="0" u="none" strike="noStrike" kern="1200" spc="0" dirty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MATICA CURSULU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64000" y="539640"/>
            <a:ext cx="8280720" cy="1352160"/>
          </a:xfrm>
        </p:spPr>
        <p:txBody>
          <a:bodyPr wrap="square" lIns="90000" tIns="45000" rIns="90000" bIns="45000" anchor="t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ro-RO" sz="4000" dirty="0">
                <a:solidFill>
                  <a:srgbClr val="262626"/>
                </a:solidFill>
                <a:latin typeface="Impact" pitchFamily="18"/>
              </a:rPr>
              <a:t>TEMATICA CURSULUI</a:t>
            </a:r>
          </a:p>
        </p:txBody>
      </p:sp>
      <p:sp>
        <p:nvSpPr>
          <p:cNvPr id="3" name="Text Placeholder 4"/>
          <p:cNvSpPr txBox="1">
            <a:spLocks noGrp="1"/>
          </p:cNvSpPr>
          <p:nvPr>
            <p:ph type="body" idx="4294967295"/>
          </p:nvPr>
        </p:nvSpPr>
        <p:spPr>
          <a:xfrm>
            <a:off x="792000" y="1331640"/>
            <a:ext cx="8352719" cy="4851156"/>
          </a:xfrm>
        </p:spPr>
        <p:txBody>
          <a:bodyPr wrap="square" lIns="90000" tIns="45000" rIns="90000" bIns="45000" anchor="t">
            <a:spAutoFit/>
          </a:bodyPr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o-RO" sz="26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o-RO" sz="26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o-RO" sz="22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o-RO" sz="2000" b="0" i="0" u="none" strike="noStrike" kern="1200" spc="0">
                <a:ln>
                  <a:noFill/>
                </a:ln>
                <a:solidFill>
                  <a:srgbClr val="1F497D"/>
                </a:solidFill>
                <a:latin typeface="Times New Roman"/>
                <a:ea typeface="Microsoft YaHei" pitchFamily="2"/>
                <a:cs typeface="Mangal" pitchFamily="2"/>
              </a:defRPr>
            </a:lvl9pPr>
          </a:lstStyle>
          <a:p>
            <a:pPr marL="0" lvl="0" indent="0">
              <a:spcAft>
                <a:spcPts val="1414"/>
              </a:spcAft>
              <a:buClr>
                <a:srgbClr val="00B050"/>
              </a:buClr>
            </a:pPr>
            <a:r>
              <a:rPr lang="ro-RO" sz="2400" b="1" dirty="0">
                <a:latin typeface="Arial" pitchFamily="18"/>
                <a:ea typeface="Microsoft YaHei"/>
              </a:rPr>
              <a:t>MODUL 1: EDUCAŢIA BAZATĂ PE INTELECT</a:t>
            </a:r>
          </a:p>
          <a:p>
            <a:pPr marL="108000" lvl="0" indent="0">
              <a:spcAft>
                <a:spcPts val="1414"/>
              </a:spcAft>
              <a:buNone/>
            </a:pPr>
            <a:endParaRPr lang="ro-RO" sz="2400" b="1" dirty="0">
              <a:latin typeface="Arial" pitchFamily="18"/>
              <a:ea typeface="Microsoft YaHei"/>
            </a:endParaRPr>
          </a:p>
          <a:p>
            <a:pPr marL="0" lvl="0" indent="0">
              <a:spcAft>
                <a:spcPts val="1414"/>
              </a:spcAft>
              <a:buClr>
                <a:srgbClr val="00B050"/>
              </a:buClr>
            </a:pPr>
            <a:r>
              <a:rPr lang="ro-RO" sz="2400" b="1" dirty="0">
                <a:latin typeface="Arial" pitchFamily="18"/>
                <a:ea typeface="Microsoft YaHei"/>
              </a:rPr>
              <a:t>MODUL 2: STIMULAREA GÂNDIRII CREATIVE</a:t>
            </a:r>
          </a:p>
          <a:p>
            <a:pPr marL="108000" lvl="0" indent="0">
              <a:spcAft>
                <a:spcPts val="1414"/>
              </a:spcAft>
              <a:buNone/>
            </a:pPr>
            <a:endParaRPr lang="ro-RO" sz="2400" b="1" dirty="0">
              <a:latin typeface="Arial" pitchFamily="18"/>
              <a:ea typeface="Microsoft YaHei"/>
            </a:endParaRPr>
          </a:p>
          <a:p>
            <a:pPr marL="0" lvl="0" indent="0">
              <a:spcAft>
                <a:spcPts val="1414"/>
              </a:spcAft>
              <a:buClr>
                <a:srgbClr val="00B050"/>
              </a:buClr>
            </a:pPr>
            <a:r>
              <a:rPr lang="ro-RO" sz="2400" b="1" dirty="0">
                <a:latin typeface="Arial" pitchFamily="18"/>
                <a:ea typeface="Microsoft YaHei"/>
              </a:rPr>
              <a:t>MODUL 3: STIMULAREA GÂNDIRII CRITICE</a:t>
            </a:r>
          </a:p>
          <a:p>
            <a:pPr marL="108000" lvl="0" indent="0">
              <a:spcAft>
                <a:spcPts val="1414"/>
              </a:spcAft>
              <a:buNone/>
            </a:pPr>
            <a:endParaRPr lang="ro-RO" sz="2400" b="1" dirty="0">
              <a:latin typeface="Arial" pitchFamily="18"/>
              <a:ea typeface="Microsoft YaHei"/>
            </a:endParaRPr>
          </a:p>
          <a:p>
            <a:pPr marL="0" lvl="0" indent="0">
              <a:spcAft>
                <a:spcPts val="1414"/>
              </a:spcAft>
              <a:buClr>
                <a:srgbClr val="00B050"/>
              </a:buClr>
            </a:pPr>
            <a:r>
              <a:rPr lang="ro-RO" sz="2400" b="1" dirty="0">
                <a:latin typeface="Arial" pitchFamily="18"/>
                <a:ea typeface="Microsoft YaHei"/>
              </a:rPr>
              <a:t>MODUL 4: REZOLVARE DE PROBLEME</a:t>
            </a:r>
          </a:p>
          <a:p>
            <a:pPr marL="108000" lvl="0" indent="0">
              <a:spcAft>
                <a:spcPts val="1414"/>
              </a:spcAft>
              <a:buNone/>
            </a:pPr>
            <a:endParaRPr lang="ro-RO" sz="2400" b="1" dirty="0">
              <a:latin typeface="Arial" pitchFamily="18"/>
              <a:ea typeface="Microsoft YaHei"/>
            </a:endParaRPr>
          </a:p>
          <a:p>
            <a:pPr marL="0" lvl="0" indent="0">
              <a:spcAft>
                <a:spcPts val="1414"/>
              </a:spcAft>
              <a:buClr>
                <a:srgbClr val="00B050"/>
              </a:buClr>
            </a:pPr>
            <a:r>
              <a:rPr lang="ro-RO" sz="2400" b="1" dirty="0">
                <a:latin typeface="Arial" pitchFamily="18"/>
                <a:ea typeface="Microsoft YaHei"/>
              </a:rPr>
              <a:t>MODUL 5: ŞTIU-VREAU-ÎNVĂŢ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/>
          <p:nvPr/>
        </p:nvSpPr>
        <p:spPr>
          <a:xfrm>
            <a:off x="5616000" y="1563480"/>
            <a:ext cx="181440" cy="3560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TextBox 6"/>
          <p:cNvSpPr/>
          <p:nvPr/>
        </p:nvSpPr>
        <p:spPr>
          <a:xfrm>
            <a:off x="708480" y="899639"/>
            <a:ext cx="8568720" cy="5211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ZIUA 1 – 3.10.2016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1" i="0" u="none" strike="noStrike" kern="1200" spc="0" dirty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MODUL l: EDUCAŢIA BAZATĂ PE INTELECT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0" i="0" u="none" strike="noStrike" kern="1200" spc="0" dirty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Să ne cunoaştem! O introducere a conţinutului cursului şi rezultate aşteptate. Alegerea numelui creativ.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Spargerea gheţii. Gândirea creativă – abilităţi înnăscute care trebuie dezvoltate? De ce este gândirea critică atât de importantă? (harta minţii, bazată pe experienţă şi opinii).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Zburaţi cu mine! Care sunt barierele propriei creativităţi şi cum pot fi ele depăşite? Factori care promovează/stimulează dezvoltarea gândirii creative printre elevi. Impactul în mediul şcolar al abilităţii de a gândi creativ.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Ambele emisfere cerebrale. Jocul cu ambele mâini.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/>
          <p:nvPr/>
        </p:nvSpPr>
        <p:spPr>
          <a:xfrm>
            <a:off x="720000" y="899639"/>
            <a:ext cx="8568720" cy="575294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ZIUA 2 – 4.10.2016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1" i="0" u="none" strike="noStrike" kern="1200" spc="0" dirty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MODUL 2: STIMULAREA GÂNDIRII </a:t>
            </a:r>
            <a:r>
              <a:rPr lang="ro-RO" sz="2400" b="1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CREATIVE</a:t>
            </a:r>
            <a:endParaRPr lang="ro-RO" sz="2400" b="0" i="0" u="none" strike="noStrike" kern="1200" spc="0" dirty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Hai să ne plimbăm! Definiţie, principii, stiluri ale gândirii creative. Analiza stilurilor participanţilor. Sprijin acordat acestora de a înţelege mai bine diferitele metode de stimulare a gândirii creative a elevilor.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Gândirea neconvenţională. Activităţi de stimulare a capacităţii creative: fluenţă, originalitate, flexibilitate, conexiune, imaginaţie, abstractizare.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Gândirea laterală. Metode de simulare a gândirii creative a elevilor. Analiza diferitelor scenarii/situaţii legate de tematica discutată.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Starea de flow şi incubarea inconştientă. Importanţa odihnei, timpul acordat creierului/minţii şi cum să preîntâmpinăm barierele gândirii convenţionale.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2000" y="1102320"/>
            <a:ext cx="8424720" cy="4845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ZIUA 3 – 5.10.2016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MODUL 3: STIMULAREA GÂNDIRII CRITICE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0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Primii paşi. Definiţie, consecinţele profesorului, rolul elevului, atmosfera în clasă.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Realitate. Conexiunea dintre viaţa reală şi temă. Aplicaţii în contextul lumii reale: stereotipii, istoric. Munca în grup.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„Înţelepciunea începe cînd te întrebi/ reflectezi!”, Socrates. Strategii de interogare în scopul clarificării supoziţiilor legate de diferite perspective.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Trucuri. Tehnici, strategii, programe de stimulare a dezvoltării gândirii critice a elevilor.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0119" y="1043639"/>
            <a:ext cx="8634240" cy="5211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ZIUA 4 – 6.10.2016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MODUL 4: REZOLVARE DE PROBLEME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0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Fii modest/umil! Fii prezent, ascultă şi construieşte baza comunicării eficiente! Elementele cheie ale limbajului verbal şi non-verbal, ascultare activă şi asertivitate.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Căutarea soluţiilor. Modalităţi creative de a comunica şi de a rezolva probleme, luând în considerare ambele emisfere cerebrale.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Trucuri şi resurse. Tehnici creative de a rezolva probleme: metoda creativă de rezolvare a problemelor, a lui Osborn. Cum rezolvăm problemele ţinând cont de Programarea Neuro-Lingvistică.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- Pacificatorii. Medierea şcolară, o abordare a metodei analizei profunde a conflictelor interpersonale.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0119" y="1043639"/>
            <a:ext cx="8634240" cy="411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ZIUA 5 – 5.10.2016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MODUL 5: ŞTIU-VREAU-ÎNVĂŢ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24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 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Propunerea mea este... Participanţii vor împărtăşi propunerile lor/modele de planuri de lecţie legate de cum se conduce clasa critică şi creativă. Ei vor primi feedback de la grup în scopul de a le îmbunătăţii şi a le extinde în viitor, bazându-se pe tehnici creative.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Rămas bun creativ. Concluzii şi importanţa sfârşitului.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185760" y="458640"/>
            <a:ext cx="9534959" cy="6854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o-RO" sz="800" b="0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Să devină mai conştienţi de impactul pe care îl au în dezvoltarea copiilor;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Să fie capabili să sprijine efectiv gândirea creativă şi critică a copiilor;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Să cunoască şi să fie capabil să utilizeze o varietate largă de instrumente în scopul de a modela gândirea creativă;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Să fie capabil să folosească diferite metode de implementare a soluţiilor creative în viaţa lor profesională, descoperând în acelaşi timp resursele creative proprii;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Să posede cunoştinţe legate de modul în care creativitatea este folosită în rezolvarea problemelor;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Să fie capabili să creeze condiţii adecvate pentru dezvoltarea şi promovarea gândirii critice a elevilor şi a comunităţii didactice la nivel de grupă şi la nivelul grădiniței;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Să înveţe cum să caute soluţii şi să-şi îmbunătăţească abilităţile de comunicare având în minte utilizarea ambelor emisfere cerebrale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Să fie capabil să analizeze problemele din punct de vedere sistemic şi sistematic în scopul de a rezolva în mod satisfăcător obţinând în acelaşi timp rezultate pe termen lung;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Să fie capabil să deblocheze modele ale gândirii care vor fi utilizate zi de zi;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Pct val="45000"/>
              <a:buFont typeface="Wingdings"/>
              <a:buChar char="ü"/>
              <a:tabLst/>
              <a:defRPr sz="1800"/>
            </a:pPr>
            <a:r>
              <a:rPr lang="ro-RO" sz="2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 Va fi capabil să schimbe strategii de comportament obişnuite.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/>
            </a:r>
            <a:br>
              <a:rPr lang="ro-RO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</a:br>
            <a:r>
              <a:rPr lang="ro-RO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 </a:t>
            </a:r>
          </a:p>
        </p:txBody>
      </p:sp>
      <p:sp>
        <p:nvSpPr>
          <p:cNvPr id="3" name="Freeform 2"/>
          <p:cNvSpPr/>
          <p:nvPr/>
        </p:nvSpPr>
        <p:spPr>
          <a:xfrm>
            <a:off x="2681640" y="-126000"/>
            <a:ext cx="4542479" cy="577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o-RO" sz="2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REZULTATE AŞTEPTATE</a:t>
            </a:r>
            <a:r>
              <a:rPr lang="ro-RO" sz="32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Microsoft YaHei" pitchFamily="2"/>
                <a:cs typeface="Mangal" pitchFamily="2"/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660</Words>
  <Application>Microsoft Office PowerPoint</Application>
  <PresentationFormat>Custom</PresentationFormat>
  <Paragraphs>67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</vt:lpstr>
      <vt:lpstr>„MINTE CRITICĂ ŞI CREATIVĂ” CREATIVE&amp;CRITICAL MIND</vt:lpstr>
      <vt:lpstr>TEMATICA CURSULUI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„MINTE CRITICĂ ŞI CREATIVĂ” CREATIVE&amp;CRITICAL MIND</dc:title>
  <dc:creator>LenovoB50</dc:creator>
  <cp:lastModifiedBy>LenovoB50</cp:lastModifiedBy>
  <cp:revision>10</cp:revision>
  <dcterms:modified xsi:type="dcterms:W3CDTF">2017-05-27T11:12:53Z</dcterms:modified>
</cp:coreProperties>
</file>