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975" autoAdjust="0"/>
  </p:normalViewPr>
  <p:slideViewPr>
    <p:cSldViewPr>
      <p:cViewPr>
        <p:scale>
          <a:sx n="76" d="100"/>
          <a:sy n="76" d="100"/>
        </p:scale>
        <p:origin x="-119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3A2FE35-B791-4877-9AA5-F75E1BFAFE85}" type="datetimeFigureOut">
              <a:rPr lang="en-US" smtClean="0"/>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AA2BFD-2B9D-48D5-A417-F1FD2606A1A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2FE35-B791-4877-9AA5-F75E1BFAFE85}" type="datetimeFigureOut">
              <a:rPr lang="en-US" smtClean="0"/>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AA2BFD-2B9D-48D5-A417-F1FD2606A1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2FE35-B791-4877-9AA5-F75E1BFAFE85}" type="datetimeFigureOut">
              <a:rPr lang="en-US" smtClean="0"/>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AA2BFD-2B9D-48D5-A417-F1FD2606A1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2FE35-B791-4877-9AA5-F75E1BFAFE85}" type="datetimeFigureOut">
              <a:rPr lang="en-US" smtClean="0"/>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AA2BFD-2B9D-48D5-A417-F1FD2606A1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A2FE35-B791-4877-9AA5-F75E1BFAFE85}" type="datetimeFigureOut">
              <a:rPr lang="en-US" smtClean="0"/>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AA2BFD-2B9D-48D5-A417-F1FD2606A1A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A2FE35-B791-4877-9AA5-F75E1BFAFE85}" type="datetimeFigureOut">
              <a:rPr lang="en-US" smtClean="0"/>
              <a:t>5/23/2017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AA2BFD-2B9D-48D5-A417-F1FD2606A1A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2FE35-B791-4877-9AA5-F75E1BFAFE85}" type="datetimeFigureOut">
              <a:rPr lang="en-US" smtClean="0"/>
              <a:t>5/23/2017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AA2BFD-2B9D-48D5-A417-F1FD2606A1A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2FE35-B791-4877-9AA5-F75E1BFAFE85}" type="datetimeFigureOut">
              <a:rPr lang="en-US" smtClean="0"/>
              <a:t>5/23/2017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AA2BFD-2B9D-48D5-A417-F1FD2606A1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2FE35-B791-4877-9AA5-F75E1BFAFE85}" type="datetimeFigureOut">
              <a:rPr lang="en-US" smtClean="0"/>
              <a:t>5/23/2017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AA2BFD-2B9D-48D5-A417-F1FD2606A1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2FE35-B791-4877-9AA5-F75E1BFAFE85}" type="datetimeFigureOut">
              <a:rPr lang="en-US" smtClean="0"/>
              <a:t>5/23/2017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AA2BFD-2B9D-48D5-A417-F1FD2606A1A1}"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B3A2FE35-B791-4877-9AA5-F75E1BFAFE85}" type="datetimeFigureOut">
              <a:rPr lang="en-US" smtClean="0"/>
              <a:t>5/23/2017</a:t>
            </a:fld>
            <a:endParaRPr lang="en-US"/>
          </a:p>
        </p:txBody>
      </p:sp>
      <p:sp>
        <p:nvSpPr>
          <p:cNvPr id="9" name="Slide Number Placeholder 8"/>
          <p:cNvSpPr>
            <a:spLocks noGrp="1"/>
          </p:cNvSpPr>
          <p:nvPr>
            <p:ph type="sldNum" sz="quarter" idx="11"/>
          </p:nvPr>
        </p:nvSpPr>
        <p:spPr/>
        <p:txBody>
          <a:bodyPr/>
          <a:lstStyle/>
          <a:p>
            <a:fld id="{30AA2BFD-2B9D-48D5-A417-F1FD2606A1A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0AA2BFD-2B9D-48D5-A417-F1FD2606A1A1}"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3A2FE35-B791-4877-9AA5-F75E1BFAFE85}" type="datetimeFigureOut">
              <a:rPr lang="en-US" smtClean="0"/>
              <a:t>5/23/2017</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00808"/>
            <a:ext cx="7772400" cy="1174194"/>
          </a:xfrm>
        </p:spPr>
        <p:txBody>
          <a:bodyPr>
            <a:normAutofit fontScale="90000"/>
          </a:bodyPr>
          <a:lstStyle/>
          <a:p>
            <a:pPr lvl="0" algn="ctr" fontAlgn="base">
              <a:spcAft>
                <a:spcPct val="0"/>
              </a:spcAft>
            </a:pPr>
            <a:r>
              <a:rPr lang="ro-RO" sz="3200" b="1" dirty="0" smtClean="0">
                <a:solidFill>
                  <a:srgbClr val="000000"/>
                </a:solidFill>
                <a:latin typeface="Arial" charset="0"/>
                <a:ea typeface="+mn-ea"/>
                <a:cs typeface="Arial" charset="0"/>
              </a:rPr>
              <a:t/>
            </a:r>
            <a:br>
              <a:rPr lang="ro-RO" sz="3200" b="1" dirty="0" smtClean="0">
                <a:solidFill>
                  <a:srgbClr val="000000"/>
                </a:solidFill>
                <a:latin typeface="Arial" charset="0"/>
                <a:ea typeface="+mn-ea"/>
                <a:cs typeface="Arial" charset="0"/>
              </a:rPr>
            </a:br>
            <a:r>
              <a:rPr lang="ro-RO" sz="3200" b="1" dirty="0">
                <a:solidFill>
                  <a:srgbClr val="000000"/>
                </a:solidFill>
                <a:latin typeface="Arial" charset="0"/>
                <a:ea typeface="+mn-ea"/>
                <a:cs typeface="Arial" charset="0"/>
              </a:rPr>
              <a:t/>
            </a:r>
            <a:br>
              <a:rPr lang="ro-RO" sz="3200" b="1" dirty="0">
                <a:solidFill>
                  <a:srgbClr val="000000"/>
                </a:solidFill>
                <a:latin typeface="Arial" charset="0"/>
                <a:ea typeface="+mn-ea"/>
                <a:cs typeface="Arial" charset="0"/>
              </a:rPr>
            </a:br>
            <a:r>
              <a:rPr lang="ro-RO" sz="3200" b="1" dirty="0" smtClean="0">
                <a:solidFill>
                  <a:srgbClr val="000000"/>
                </a:solidFill>
                <a:latin typeface="Arial" charset="0"/>
                <a:ea typeface="+mn-ea"/>
                <a:cs typeface="Arial" charset="0"/>
              </a:rPr>
              <a:t/>
            </a:r>
            <a:br>
              <a:rPr lang="ro-RO" sz="3200" b="1" dirty="0" smtClean="0">
                <a:solidFill>
                  <a:srgbClr val="000000"/>
                </a:solidFill>
                <a:latin typeface="Arial" charset="0"/>
                <a:ea typeface="+mn-ea"/>
                <a:cs typeface="Arial" charset="0"/>
              </a:rPr>
            </a:br>
            <a:r>
              <a:rPr lang="ro-RO" sz="3200" b="1" dirty="0">
                <a:solidFill>
                  <a:srgbClr val="000000"/>
                </a:solidFill>
                <a:latin typeface="Arial" charset="0"/>
                <a:cs typeface="Arial" charset="0"/>
              </a:rPr>
              <a:t>Proiect “Creative&amp;Critical Mind”</a:t>
            </a:r>
            <a:br>
              <a:rPr lang="ro-RO" sz="3200" b="1" dirty="0">
                <a:solidFill>
                  <a:srgbClr val="000000"/>
                </a:solidFill>
                <a:latin typeface="Arial" charset="0"/>
                <a:cs typeface="Arial" charset="0"/>
              </a:rPr>
            </a:br>
            <a:r>
              <a:rPr lang="ro-RO" sz="3200" b="1" dirty="0">
                <a:solidFill>
                  <a:srgbClr val="000000"/>
                </a:solidFill>
                <a:latin typeface="Arial" charset="0"/>
                <a:cs typeface="Arial" charset="0"/>
              </a:rPr>
              <a:t>2016-1-RO01-KA101-024292</a:t>
            </a:r>
            <a:r>
              <a:rPr lang="en-US" sz="3200" b="1" dirty="0">
                <a:solidFill>
                  <a:srgbClr val="000000"/>
                </a:solidFill>
                <a:latin typeface="Arial" charset="0"/>
                <a:cs typeface="Arial" charset="0"/>
              </a:rPr>
              <a:t/>
            </a:r>
            <a:br>
              <a:rPr lang="en-US" sz="3200" b="1" dirty="0">
                <a:solidFill>
                  <a:srgbClr val="000000"/>
                </a:solidFill>
                <a:latin typeface="Arial" charset="0"/>
                <a:cs typeface="Arial" charset="0"/>
              </a:rPr>
            </a:br>
            <a:endParaRPr lang="en-US" dirty="0"/>
          </a:p>
        </p:txBody>
      </p:sp>
      <p:pic>
        <p:nvPicPr>
          <p:cNvPr id="4" name="Picture 5"/>
          <p:cNvPicPr>
            <a:picLocks noChangeAspect="1" noChangeArrowheads="1"/>
          </p:cNvPicPr>
          <p:nvPr/>
        </p:nvPicPr>
        <p:blipFill>
          <a:blip r:embed="rId2"/>
          <a:srcRect/>
          <a:stretch>
            <a:fillRect/>
          </a:stretch>
        </p:blipFill>
        <p:spPr bwMode="auto">
          <a:xfrm>
            <a:off x="849833" y="457397"/>
            <a:ext cx="3933825" cy="285750"/>
          </a:xfrm>
          <a:prstGeom prst="rect">
            <a:avLst/>
          </a:prstGeom>
          <a:solidFill>
            <a:srgbClr val="FFFFFF"/>
          </a:solidFill>
          <a:ln w="9525">
            <a:noFill/>
            <a:miter lim="800000"/>
            <a:headEnd/>
            <a:tailEnd/>
          </a:ln>
        </p:spPr>
      </p:pic>
      <p:pic>
        <p:nvPicPr>
          <p:cNvPr id="5" name="Picture 2" descr="D:\Erasmus Plus Comunicarea cu AN\Project Result Platform\images.jpg"/>
          <p:cNvPicPr>
            <a:picLocks noChangeAspect="1" noChangeArrowheads="1"/>
          </p:cNvPicPr>
          <p:nvPr/>
        </p:nvPicPr>
        <p:blipFill>
          <a:blip r:embed="rId3"/>
          <a:srcRect/>
          <a:stretch>
            <a:fillRect/>
          </a:stretch>
        </p:blipFill>
        <p:spPr bwMode="auto">
          <a:xfrm>
            <a:off x="5505251" y="31819"/>
            <a:ext cx="1877914" cy="851156"/>
          </a:xfrm>
          <a:prstGeom prst="rect">
            <a:avLst/>
          </a:prstGeom>
          <a:noFill/>
          <a:ln w="9525">
            <a:noFill/>
            <a:miter lim="800000"/>
            <a:headEnd/>
            <a:tailEnd/>
          </a:ln>
        </p:spPr>
      </p:pic>
      <p:sp>
        <p:nvSpPr>
          <p:cNvPr id="6" name="Rectangle 5"/>
          <p:cNvSpPr/>
          <p:nvPr/>
        </p:nvSpPr>
        <p:spPr>
          <a:xfrm>
            <a:off x="971600" y="3105835"/>
            <a:ext cx="7488832" cy="369332"/>
          </a:xfrm>
          <a:prstGeom prst="rect">
            <a:avLst/>
          </a:prstGeom>
        </p:spPr>
        <p:txBody>
          <a:bodyPr wrap="square">
            <a:spAutoFit/>
          </a:bodyPr>
          <a:lstStyle/>
          <a:p>
            <a:pPr algn="ctr"/>
            <a:r>
              <a:rPr lang="en-US" b="1" dirty="0" smtClean="0"/>
              <a:t> </a:t>
            </a:r>
            <a:r>
              <a:rPr lang="ro-RO" b="1" dirty="0" smtClean="0"/>
              <a:t>CREATIVE FLOW- caracteristici</a:t>
            </a:r>
            <a:endParaRPr lang="en-US" b="1" dirty="0"/>
          </a:p>
        </p:txBody>
      </p:sp>
      <p:sp>
        <p:nvSpPr>
          <p:cNvPr id="9" name="Rectangle 8"/>
          <p:cNvSpPr/>
          <p:nvPr/>
        </p:nvSpPr>
        <p:spPr>
          <a:xfrm>
            <a:off x="849833" y="2875002"/>
            <a:ext cx="7139340" cy="369332"/>
          </a:xfrm>
          <a:prstGeom prst="rect">
            <a:avLst/>
          </a:prstGeom>
        </p:spPr>
        <p:txBody>
          <a:bodyPr wrap="square">
            <a:spAutoFit/>
          </a:bodyPr>
          <a:lstStyle/>
          <a:p>
            <a:pPr algn="ctr"/>
            <a:r>
              <a:rPr lang="en-US" b="1" dirty="0" smtClean="0"/>
              <a:t>INSIGH</a:t>
            </a:r>
            <a:r>
              <a:rPr lang="ro-RO" b="1" dirty="0" smtClean="0"/>
              <a:t>T- Tehnică de producere a ideilor de </a:t>
            </a:r>
            <a:r>
              <a:rPr lang="en-US" b="1" dirty="0" smtClean="0"/>
              <a:t>James Webb Young </a:t>
            </a:r>
            <a:r>
              <a:rPr lang="ro-RO" b="1" dirty="0" smtClean="0"/>
              <a:t> </a:t>
            </a:r>
            <a:endParaRPr lang="en-US" b="1" dirty="0"/>
          </a:p>
        </p:txBody>
      </p:sp>
      <p:sp>
        <p:nvSpPr>
          <p:cNvPr id="10" name="Rectangle 9"/>
          <p:cNvSpPr/>
          <p:nvPr/>
        </p:nvSpPr>
        <p:spPr>
          <a:xfrm>
            <a:off x="1194015" y="3475167"/>
            <a:ext cx="6113148" cy="369332"/>
          </a:xfrm>
          <a:prstGeom prst="rect">
            <a:avLst/>
          </a:prstGeom>
        </p:spPr>
        <p:txBody>
          <a:bodyPr wrap="none">
            <a:spAutoFit/>
          </a:bodyPr>
          <a:lstStyle/>
          <a:p>
            <a:pPr algn="ctr"/>
            <a:r>
              <a:rPr lang="en-US" b="1" dirty="0" smtClean="0"/>
              <a:t>SOME TOOLS BY BONO: OPV,CAF, PMI</a:t>
            </a:r>
            <a:r>
              <a:rPr lang="ro-RO" b="1" dirty="0" smtClean="0"/>
              <a:t>- Instrumentele lui Bono</a:t>
            </a:r>
            <a:endParaRPr lang="en-US" b="1" dirty="0"/>
          </a:p>
        </p:txBody>
      </p:sp>
      <p:sp>
        <p:nvSpPr>
          <p:cNvPr id="12" name="TextBox 11"/>
          <p:cNvSpPr txBox="1"/>
          <p:nvPr/>
        </p:nvSpPr>
        <p:spPr>
          <a:xfrm>
            <a:off x="1835696" y="4509120"/>
            <a:ext cx="5187404" cy="1015663"/>
          </a:xfrm>
          <a:prstGeom prst="rect">
            <a:avLst/>
          </a:prstGeom>
          <a:noFill/>
        </p:spPr>
        <p:txBody>
          <a:bodyPr wrap="square" rtlCol="0">
            <a:spAutoFit/>
          </a:bodyPr>
          <a:lstStyle/>
          <a:p>
            <a:pPr lvl="0" algn="ctr" fontAlgn="base">
              <a:spcBef>
                <a:spcPct val="0"/>
              </a:spcBef>
              <a:spcAft>
                <a:spcPct val="0"/>
              </a:spcAft>
            </a:pPr>
            <a:r>
              <a:rPr lang="en-US" sz="2000" dirty="0" err="1">
                <a:solidFill>
                  <a:srgbClr val="000000"/>
                </a:solidFill>
                <a:latin typeface="Arial" charset="0"/>
                <a:cs typeface="Arial" charset="0"/>
              </a:rPr>
              <a:t>Activitate</a:t>
            </a:r>
            <a:r>
              <a:rPr lang="en-US" sz="2000" dirty="0">
                <a:solidFill>
                  <a:srgbClr val="000000"/>
                </a:solidFill>
                <a:latin typeface="Arial" charset="0"/>
                <a:cs typeface="Arial" charset="0"/>
              </a:rPr>
              <a:t> de </a:t>
            </a:r>
            <a:r>
              <a:rPr lang="en-US" sz="2000" dirty="0" err="1">
                <a:solidFill>
                  <a:srgbClr val="000000"/>
                </a:solidFill>
                <a:latin typeface="Arial" charset="0"/>
                <a:cs typeface="Arial" charset="0"/>
              </a:rPr>
              <a:t>diseminare</a:t>
            </a:r>
            <a:r>
              <a:rPr lang="en-US" sz="2000" dirty="0">
                <a:solidFill>
                  <a:srgbClr val="000000"/>
                </a:solidFill>
                <a:latin typeface="Arial" charset="0"/>
                <a:cs typeface="Arial" charset="0"/>
              </a:rPr>
              <a:t> </a:t>
            </a:r>
            <a:r>
              <a:rPr lang="ro-RO" sz="2000" dirty="0">
                <a:solidFill>
                  <a:srgbClr val="000000"/>
                </a:solidFill>
                <a:latin typeface="Arial" charset="0"/>
                <a:cs typeface="Arial" charset="0"/>
              </a:rPr>
              <a:t>î</a:t>
            </a:r>
            <a:r>
              <a:rPr lang="en-US" sz="2000" dirty="0">
                <a:solidFill>
                  <a:srgbClr val="000000"/>
                </a:solidFill>
                <a:latin typeface="Arial" charset="0"/>
                <a:cs typeface="Arial" charset="0"/>
              </a:rPr>
              <a:t>n </a:t>
            </a:r>
            <a:r>
              <a:rPr lang="en-US" sz="2000" dirty="0" err="1">
                <a:solidFill>
                  <a:srgbClr val="000000"/>
                </a:solidFill>
                <a:latin typeface="Arial" charset="0"/>
                <a:cs typeface="Arial" charset="0"/>
              </a:rPr>
              <a:t>cadrul</a:t>
            </a:r>
            <a:r>
              <a:rPr lang="en-US" sz="2000" dirty="0">
                <a:solidFill>
                  <a:srgbClr val="000000"/>
                </a:solidFill>
                <a:latin typeface="Arial" charset="0"/>
                <a:cs typeface="Arial" charset="0"/>
              </a:rPr>
              <a:t> </a:t>
            </a:r>
            <a:endParaRPr lang="ro-RO" sz="2000" dirty="0" smtClean="0">
              <a:solidFill>
                <a:srgbClr val="000000"/>
              </a:solidFill>
              <a:latin typeface="Arial" charset="0"/>
              <a:cs typeface="Arial" charset="0"/>
            </a:endParaRPr>
          </a:p>
          <a:p>
            <a:pPr lvl="0" algn="ctr" fontAlgn="base">
              <a:spcBef>
                <a:spcPct val="0"/>
              </a:spcBef>
              <a:spcAft>
                <a:spcPct val="0"/>
              </a:spcAft>
            </a:pPr>
            <a:r>
              <a:rPr lang="en-US" sz="2000" dirty="0" err="1" smtClean="0">
                <a:solidFill>
                  <a:srgbClr val="000000"/>
                </a:solidFill>
                <a:latin typeface="Arial" charset="0"/>
                <a:cs typeface="Arial" charset="0"/>
              </a:rPr>
              <a:t>Comisiei</a:t>
            </a:r>
            <a:r>
              <a:rPr lang="en-US" sz="2000" dirty="0" smtClean="0">
                <a:solidFill>
                  <a:srgbClr val="000000"/>
                </a:solidFill>
                <a:latin typeface="Arial" charset="0"/>
                <a:cs typeface="Arial" charset="0"/>
              </a:rPr>
              <a:t> </a:t>
            </a:r>
            <a:r>
              <a:rPr lang="en-US" sz="2000" dirty="0" err="1">
                <a:solidFill>
                  <a:srgbClr val="000000"/>
                </a:solidFill>
                <a:latin typeface="Arial" charset="0"/>
                <a:cs typeface="Arial" charset="0"/>
              </a:rPr>
              <a:t>Metodice</a:t>
            </a:r>
            <a:endParaRPr lang="ro-RO" sz="2000" dirty="0">
              <a:solidFill>
                <a:srgbClr val="000000"/>
              </a:solidFill>
              <a:latin typeface="Arial" charset="0"/>
              <a:cs typeface="Arial" charset="0"/>
            </a:endParaRPr>
          </a:p>
          <a:p>
            <a:pPr lvl="0" algn="ctr" fontAlgn="base">
              <a:spcBef>
                <a:spcPct val="0"/>
              </a:spcBef>
              <a:spcAft>
                <a:spcPct val="0"/>
              </a:spcAft>
            </a:pPr>
            <a:r>
              <a:rPr lang="ro-RO" sz="2000" dirty="0" smtClean="0">
                <a:solidFill>
                  <a:srgbClr val="000000"/>
                </a:solidFill>
                <a:latin typeface="Arial" charset="0"/>
                <a:cs typeface="Arial" charset="0"/>
              </a:rPr>
              <a:t>28</a:t>
            </a:r>
            <a:r>
              <a:rPr lang="en-US" sz="2000" dirty="0" smtClean="0">
                <a:solidFill>
                  <a:srgbClr val="000000"/>
                </a:solidFill>
                <a:latin typeface="Arial" charset="0"/>
                <a:cs typeface="Arial" charset="0"/>
              </a:rPr>
              <a:t> </a:t>
            </a:r>
            <a:r>
              <a:rPr lang="ro-RO" sz="2000" dirty="0" smtClean="0">
                <a:solidFill>
                  <a:srgbClr val="000000"/>
                </a:solidFill>
                <a:latin typeface="Arial" charset="0"/>
                <a:cs typeface="Arial" charset="0"/>
              </a:rPr>
              <a:t>FEBRUARIE</a:t>
            </a:r>
            <a:r>
              <a:rPr lang="ro-RO" sz="2000" dirty="0">
                <a:solidFill>
                  <a:srgbClr val="000000"/>
                </a:solidFill>
                <a:latin typeface="Arial" charset="0"/>
                <a:cs typeface="Arial" charset="0"/>
              </a:rPr>
              <a:t> </a:t>
            </a:r>
            <a:r>
              <a:rPr lang="ro-RO" sz="2000" dirty="0" smtClean="0">
                <a:solidFill>
                  <a:srgbClr val="000000"/>
                </a:solidFill>
                <a:latin typeface="Arial" charset="0"/>
                <a:cs typeface="Arial" charset="0"/>
              </a:rPr>
              <a:t>2017</a:t>
            </a:r>
            <a:endParaRPr lang="ro-RO" sz="2000" dirty="0">
              <a:solidFill>
                <a:srgbClr val="000000"/>
              </a:solidFill>
              <a:latin typeface="Arial" charset="0"/>
              <a:cs typeface="Arial" charset="0"/>
            </a:endParaRPr>
          </a:p>
        </p:txBody>
      </p:sp>
    </p:spTree>
    <p:extLst>
      <p:ext uri="{BB962C8B-B14F-4D97-AF65-F5344CB8AC3E}">
        <p14:creationId xmlns:p14="http://schemas.microsoft.com/office/powerpoint/2010/main" val="2780594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332656"/>
            <a:ext cx="7772400" cy="1470025"/>
          </a:xfrm>
        </p:spPr>
        <p:txBody>
          <a:bodyPr>
            <a:normAutofit/>
          </a:bodyPr>
          <a:lstStyle/>
          <a:p>
            <a:r>
              <a:rPr lang="ro-RO" sz="2800" dirty="0"/>
              <a:t>I</a:t>
            </a:r>
            <a:r>
              <a:rPr lang="en-US" sz="2800" dirty="0" err="1" smtClean="0"/>
              <a:t>nsight</a:t>
            </a:r>
            <a:r>
              <a:rPr lang="ro-RO" sz="2800" dirty="0" smtClean="0"/>
              <a:t>- Tehnica de producere a ideilor de </a:t>
            </a:r>
            <a:r>
              <a:rPr lang="en-US" sz="2800" dirty="0" smtClean="0"/>
              <a:t>James Webb Young</a:t>
            </a:r>
            <a:endParaRPr lang="en-US" sz="2800" dirty="0"/>
          </a:p>
        </p:txBody>
      </p:sp>
      <p:sp>
        <p:nvSpPr>
          <p:cNvPr id="3" name="Subtitle 2"/>
          <p:cNvSpPr>
            <a:spLocks noGrp="1"/>
          </p:cNvSpPr>
          <p:nvPr>
            <p:ph type="subTitle" idx="1"/>
          </p:nvPr>
        </p:nvSpPr>
        <p:spPr>
          <a:xfrm>
            <a:off x="467544" y="1772816"/>
            <a:ext cx="8424936" cy="4320480"/>
          </a:xfrm>
        </p:spPr>
        <p:txBody>
          <a:bodyPr>
            <a:normAutofit/>
          </a:bodyPr>
          <a:lstStyle/>
          <a:p>
            <a:pPr algn="l"/>
            <a:r>
              <a:rPr lang="ro-RO" sz="1800" b="1" dirty="0" smtClean="0">
                <a:solidFill>
                  <a:schemeClr val="tx1"/>
                </a:solidFill>
                <a:latin typeface="Times New Roman" pitchFamily="18" charset="0"/>
                <a:cs typeface="Times New Roman" pitchFamily="18" charset="0"/>
              </a:rPr>
              <a:t>Adună materia primă!- </a:t>
            </a:r>
            <a:r>
              <a:rPr lang="ro-RO" sz="1800" dirty="0" smtClean="0">
                <a:solidFill>
                  <a:schemeClr val="tx1"/>
                </a:solidFill>
                <a:latin typeface="Times New Roman" pitchFamily="18" charset="0"/>
                <a:cs typeface="Times New Roman" pitchFamily="18" charset="0"/>
              </a:rPr>
              <a:t>în loc de a lucra în mod sistematic la locul de muncă/job pentru colectarea materiei prime, putem să stăm și să sperăm ca inspirația să ne lovească.(Deasemenea această idee de colectare a materiei prime articulează importanța tot mai mare a calității filtrelor de informație în regimul nostru de informare modernă)</a:t>
            </a:r>
          </a:p>
          <a:p>
            <a:pPr algn="l"/>
            <a:r>
              <a:rPr lang="ro-RO" sz="1800" b="1" dirty="0" smtClean="0">
                <a:solidFill>
                  <a:schemeClr val="tx1"/>
                </a:solidFill>
                <a:latin typeface="Times New Roman" pitchFamily="18" charset="0"/>
                <a:cs typeface="Times New Roman" pitchFamily="18" charset="0"/>
              </a:rPr>
              <a:t>Asimilează materialul!</a:t>
            </a:r>
          </a:p>
          <a:p>
            <a:pPr algn="l"/>
            <a:r>
              <a:rPr lang="ro-RO" sz="1800" b="1" dirty="0" smtClean="0">
                <a:solidFill>
                  <a:schemeClr val="tx1"/>
                </a:solidFill>
                <a:latin typeface="Times New Roman" pitchFamily="18" charset="0"/>
                <a:cs typeface="Times New Roman" pitchFamily="18" charset="0"/>
              </a:rPr>
              <a:t>Nu gândi! –</a:t>
            </a:r>
            <a:r>
              <a:rPr lang="ro-RO" sz="1800" dirty="0" smtClean="0">
                <a:solidFill>
                  <a:schemeClr val="tx1"/>
                </a:solidFill>
                <a:latin typeface="Times New Roman" pitchFamily="18" charset="0"/>
                <a:cs typeface="Times New Roman" pitchFamily="18" charset="0"/>
              </a:rPr>
              <a:t>să iei o pauză și să dai voie gândirii inconștiente să lucreze este ceva magic!Decât să nu faci nimic, Young ne sugerează să acordăm atenție la orice altceva care ne stimulează imaginația și sentimentele ca de exemplu: o ieșire la film, cititul unei cărți de domneiul fanteziei, o plimbare, înotul, muzica....</a:t>
            </a:r>
          </a:p>
          <a:p>
            <a:pPr algn="l"/>
            <a:r>
              <a:rPr lang="ro-RO" sz="1800" dirty="0" smtClean="0">
                <a:solidFill>
                  <a:schemeClr val="tx1"/>
                </a:solidFill>
                <a:latin typeface="Times New Roman" pitchFamily="18" charset="0"/>
                <a:cs typeface="Times New Roman" pitchFamily="18" charset="0"/>
              </a:rPr>
              <a:t>Așteaptă momentul </a:t>
            </a:r>
            <a:r>
              <a:rPr lang="ro-RO" sz="1800" b="1" dirty="0" smtClean="0">
                <a:solidFill>
                  <a:schemeClr val="tx1"/>
                </a:solidFill>
                <a:latin typeface="Times New Roman" pitchFamily="18" charset="0"/>
                <a:cs typeface="Times New Roman" pitchFamily="18" charset="0"/>
              </a:rPr>
              <a:t>”AH HA!!!!”</a:t>
            </a:r>
            <a:r>
              <a:rPr lang="ro-RO" sz="1800" dirty="0" smtClean="0">
                <a:solidFill>
                  <a:schemeClr val="tx1"/>
                </a:solidFill>
                <a:latin typeface="Times New Roman" pitchFamily="18" charset="0"/>
                <a:cs typeface="Times New Roman" pitchFamily="18" charset="0"/>
              </a:rPr>
              <a:t>să apară și fii pregătit pentru el.Păstrează un caiet lângă pat!</a:t>
            </a:r>
          </a:p>
          <a:p>
            <a:pPr algn="l"/>
            <a:r>
              <a:rPr lang="ro-RO" sz="1800" b="1" dirty="0" smtClean="0">
                <a:solidFill>
                  <a:schemeClr val="tx1"/>
                </a:solidFill>
                <a:latin typeface="Times New Roman" pitchFamily="18" charset="0"/>
                <a:cs typeface="Times New Roman" pitchFamily="18" charset="0"/>
              </a:rPr>
              <a:t>Expuneți </a:t>
            </a:r>
            <a:r>
              <a:rPr lang="ro-RO" sz="1800" dirty="0" smtClean="0">
                <a:solidFill>
                  <a:schemeClr val="tx1"/>
                </a:solidFill>
                <a:latin typeface="Times New Roman" pitchFamily="18" charset="0"/>
                <a:cs typeface="Times New Roman" pitchFamily="18" charset="0"/>
              </a:rPr>
              <a:t>ideea la lumina zilei și vezi dacă ea rămâne în picioare la lumină/ este plauzibilă.</a:t>
            </a:r>
            <a:endParaRPr lang="en-US" sz="1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63669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5"/>
            <a:ext cx="7772400" cy="936103"/>
          </a:xfrm>
        </p:spPr>
        <p:txBody>
          <a:bodyPr>
            <a:normAutofit fontScale="90000"/>
          </a:bodyPr>
          <a:lstStyle/>
          <a:p>
            <a:r>
              <a:rPr lang="ro-RO" sz="3600" b="1" dirty="0" smtClean="0">
                <a:latin typeface="Times New Roman" pitchFamily="18" charset="0"/>
                <a:cs typeface="Times New Roman" pitchFamily="18" charset="0"/>
              </a:rPr>
              <a:t>CREATIVE FLOW</a:t>
            </a:r>
            <a:br>
              <a:rPr lang="ro-RO" sz="3600" b="1" dirty="0" smtClean="0">
                <a:latin typeface="Times New Roman" pitchFamily="18" charset="0"/>
                <a:cs typeface="Times New Roman" pitchFamily="18" charset="0"/>
              </a:rPr>
            </a:br>
            <a:r>
              <a:rPr lang="ro-RO" sz="3600" b="1" dirty="0" smtClean="0">
                <a:latin typeface="Times New Roman" pitchFamily="18" charset="0"/>
                <a:cs typeface="Times New Roman" pitchFamily="18" charset="0"/>
              </a:rPr>
              <a:t>FLUXUL CREATIV- CARACTERISTICI</a:t>
            </a:r>
            <a:endParaRPr lang="en-US" sz="3600" b="1" dirty="0">
              <a:latin typeface="Times New Roman" pitchFamily="18" charset="0"/>
              <a:cs typeface="Times New Roman" pitchFamily="18" charset="0"/>
            </a:endParaRPr>
          </a:p>
        </p:txBody>
      </p:sp>
      <p:sp>
        <p:nvSpPr>
          <p:cNvPr id="3" name="Subtitle 2"/>
          <p:cNvSpPr>
            <a:spLocks noGrp="1"/>
          </p:cNvSpPr>
          <p:nvPr>
            <p:ph type="subTitle" idx="1"/>
          </p:nvPr>
        </p:nvSpPr>
        <p:spPr>
          <a:xfrm>
            <a:off x="251520" y="1700808"/>
            <a:ext cx="7920880" cy="4896544"/>
          </a:xfrm>
        </p:spPr>
        <p:txBody>
          <a:bodyPr/>
          <a:lstStyle/>
          <a:p>
            <a:r>
              <a:rPr lang="ro-RO" b="1" dirty="0" smtClean="0">
                <a:solidFill>
                  <a:schemeClr val="tx1"/>
                </a:solidFill>
                <a:latin typeface="Times New Roman" pitchFamily="18" charset="0"/>
                <a:cs typeface="Times New Roman" pitchFamily="18" charset="0"/>
              </a:rPr>
              <a:t>Sunt obiective clare la fiecare pas făcut!-</a:t>
            </a:r>
            <a:r>
              <a:rPr lang="ro-RO" dirty="0" smtClean="0">
                <a:solidFill>
                  <a:schemeClr val="tx1"/>
                </a:solidFill>
                <a:latin typeface="Times New Roman" pitchFamily="18" charset="0"/>
                <a:cs typeface="Times New Roman" pitchFamily="18" charset="0"/>
              </a:rPr>
              <a:t>Cunoscând ceea ce încerci să obții dă acțiunii tale semnificația de scop și sens.</a:t>
            </a:r>
          </a:p>
          <a:p>
            <a:r>
              <a:rPr lang="ro-RO" b="1" dirty="0" smtClean="0">
                <a:solidFill>
                  <a:schemeClr val="tx1"/>
                </a:solidFill>
                <a:latin typeface="Times New Roman" pitchFamily="18" charset="0"/>
                <a:cs typeface="Times New Roman" pitchFamily="18" charset="0"/>
              </a:rPr>
              <a:t>Există feed-back imediat al acțiunilor tale!- </a:t>
            </a:r>
            <a:r>
              <a:rPr lang="ro-RO" dirty="0" smtClean="0">
                <a:solidFill>
                  <a:schemeClr val="tx1"/>
                </a:solidFill>
                <a:latin typeface="Times New Roman" pitchFamily="18" charset="0"/>
                <a:cs typeface="Times New Roman" pitchFamily="18" charset="0"/>
              </a:rPr>
              <a:t>Nu doar că știi ce vrei să obții dar știi și în ce fel.Astfel este mai ușor să ajungi la performanța optimă. Deasemenea, prin definiție fluxul apare doar atunci când totul funcționeză bine.</a:t>
            </a:r>
          </a:p>
          <a:p>
            <a:r>
              <a:rPr lang="ro-RO" b="1" dirty="0" smtClean="0">
                <a:solidFill>
                  <a:schemeClr val="tx1"/>
                </a:solidFill>
                <a:latin typeface="Times New Roman" pitchFamily="18" charset="0"/>
                <a:cs typeface="Times New Roman" pitchFamily="18" charset="0"/>
              </a:rPr>
              <a:t>Există un echilibru între provocări și aptitudini!- </a:t>
            </a:r>
            <a:r>
              <a:rPr lang="ro-RO" dirty="0" smtClean="0">
                <a:solidFill>
                  <a:schemeClr val="tx1"/>
                </a:solidFill>
                <a:latin typeface="Times New Roman" pitchFamily="18" charset="0"/>
                <a:cs typeface="Times New Roman" pitchFamily="18" charset="0"/>
              </a:rPr>
              <a:t>Dacă provocarea este prea dificilă,devenim frustrați; dacă ar fi prea ușor, ne-am plictisi; Fluxul are loc atunci când ajungem la un echilibru potrivit între abilități, sarcina avută, păstrarea în alertă </a:t>
            </a:r>
            <a:r>
              <a:rPr lang="ro-RO" dirty="0">
                <a:solidFill>
                  <a:schemeClr val="tx1"/>
                </a:solidFill>
                <a:latin typeface="Times New Roman" pitchFamily="18" charset="0"/>
                <a:cs typeface="Times New Roman" pitchFamily="18" charset="0"/>
              </a:rPr>
              <a:t>,</a:t>
            </a:r>
            <a:r>
              <a:rPr lang="ro-RO" dirty="0" smtClean="0">
                <a:solidFill>
                  <a:schemeClr val="tx1"/>
                </a:solidFill>
                <a:latin typeface="Times New Roman" pitchFamily="18" charset="0"/>
                <a:cs typeface="Times New Roman" pitchFamily="18" charset="0"/>
              </a:rPr>
              <a:t> concentrare și eficiență.</a:t>
            </a:r>
          </a:p>
          <a:p>
            <a:r>
              <a:rPr lang="ro-RO" b="1" dirty="0" smtClean="0">
                <a:solidFill>
                  <a:schemeClr val="tx1"/>
                </a:solidFill>
                <a:latin typeface="Times New Roman" pitchFamily="18" charset="0"/>
                <a:cs typeface="Times New Roman" pitchFamily="18" charset="0"/>
              </a:rPr>
              <a:t>Acțiunile și conștientizarea sunt îmbinate!-  </a:t>
            </a:r>
            <a:r>
              <a:rPr lang="ro-RO" dirty="0" smtClean="0">
                <a:solidFill>
                  <a:schemeClr val="tx1"/>
                </a:solidFill>
                <a:latin typeface="Times New Roman" pitchFamily="18" charset="0"/>
                <a:cs typeface="Times New Roman" pitchFamily="18" charset="0"/>
              </a:rPr>
              <a:t>Toți am avut experiențe de a fi fizic într-un loc dar cu mintea în altă parte- câteodata din plictiseală sau din frustrare/stres. În timpul fluxului noi suntem focalizați pe ceea ce facem în acel moment, gândirea creativă și actul creativ fiind unul și același.</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845247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8680"/>
            <a:ext cx="7620000" cy="5832648"/>
          </a:xfrm>
        </p:spPr>
        <p:txBody>
          <a:bodyPr/>
          <a:lstStyle/>
          <a:p>
            <a:r>
              <a:rPr lang="ro-RO" sz="2000" b="1" dirty="0" smtClean="0">
                <a:solidFill>
                  <a:schemeClr val="tx1"/>
                </a:solidFill>
                <a:latin typeface="Times New Roman" pitchFamily="18" charset="0"/>
                <a:cs typeface="Times New Roman" pitchFamily="18" charset="0"/>
              </a:rPr>
              <a:t>Distragerea este exclusă din  conștiință!-  </a:t>
            </a:r>
            <a:r>
              <a:rPr lang="ro-RO" sz="2000" dirty="0" smtClean="0">
                <a:solidFill>
                  <a:schemeClr val="tx1"/>
                </a:solidFill>
                <a:latin typeface="Times New Roman" pitchFamily="18" charset="0"/>
                <a:cs typeface="Times New Roman" pitchFamily="18" charset="0"/>
              </a:rPr>
              <a:t>Când nu suntem distrași de priorotăți precum conflicte sau îngrijorări, suntem liberi  să  ne implicăm total în sarcina pe care o avem.</a:t>
            </a:r>
            <a:br>
              <a:rPr lang="ro-RO" sz="2000" dirty="0" smtClean="0">
                <a:solidFill>
                  <a:schemeClr val="tx1"/>
                </a:solidFill>
                <a:latin typeface="Times New Roman" pitchFamily="18" charset="0"/>
                <a:cs typeface="Times New Roman" pitchFamily="18" charset="0"/>
              </a:rPr>
            </a:br>
            <a:r>
              <a:rPr lang="ro-RO" sz="2000" b="1" dirty="0" smtClean="0">
                <a:solidFill>
                  <a:schemeClr val="tx1"/>
                </a:solidFill>
                <a:latin typeface="Times New Roman" pitchFamily="18" charset="0"/>
                <a:cs typeface="Times New Roman" pitchFamily="18" charset="0"/>
              </a:rPr>
              <a:t>Nu există îngrijorare sau eșec!-  </a:t>
            </a:r>
            <a:r>
              <a:rPr lang="ro-RO" sz="2000" dirty="0" smtClean="0">
                <a:solidFill>
                  <a:schemeClr val="tx1"/>
                </a:solidFill>
                <a:latin typeface="Times New Roman" pitchFamily="18" charset="0"/>
                <a:cs typeface="Times New Roman" pitchFamily="18" charset="0"/>
              </a:rPr>
              <a:t>O  gândire  atent focalizată înseamnă ca nu putem judeca simultan performanțele  sau îngrijorările despre lucrurile care ar putea merge rău.</a:t>
            </a:r>
            <a:br>
              <a:rPr lang="ro-RO" sz="2000" dirty="0" smtClean="0">
                <a:solidFill>
                  <a:schemeClr val="tx1"/>
                </a:solidFill>
                <a:latin typeface="Times New Roman" pitchFamily="18" charset="0"/>
                <a:cs typeface="Times New Roman" pitchFamily="18" charset="0"/>
              </a:rPr>
            </a:br>
            <a:r>
              <a:rPr lang="ro-RO" sz="2000" b="1" dirty="0" smtClean="0">
                <a:solidFill>
                  <a:schemeClr val="tx1"/>
                </a:solidFill>
                <a:latin typeface="Times New Roman" pitchFamily="18" charset="0"/>
                <a:cs typeface="Times New Roman" pitchFamily="18" charset="0"/>
              </a:rPr>
              <a:t>Conștiința de sine dispare!- </a:t>
            </a:r>
            <a:r>
              <a:rPr lang="ro-RO" sz="2000" dirty="0" smtClean="0">
                <a:solidFill>
                  <a:schemeClr val="tx1"/>
                </a:solidFill>
                <a:latin typeface="Times New Roman" pitchFamily="18" charset="0"/>
                <a:cs typeface="Times New Roman" pitchFamily="18" charset="0"/>
              </a:rPr>
              <a:t>Atunci  când suntem total  implicați în activitatea în sine numai suntem  îngrijorați de imaginea noastră sau cum  arătăm în fața celorlalți. Cât timp durează acest flux  ne putem identifica, chiar  și cu ceva din exterior  sau cu ceva mai mare decât  persoana noastră ca de exemplu  cu ceea ce pictăm sau scriem sau cu echipa din care facem parte.</a:t>
            </a:r>
            <a:br>
              <a:rPr lang="ro-RO" sz="2000" dirty="0" smtClean="0">
                <a:solidFill>
                  <a:schemeClr val="tx1"/>
                </a:solidFill>
                <a:latin typeface="Times New Roman" pitchFamily="18" charset="0"/>
                <a:cs typeface="Times New Roman" pitchFamily="18" charset="0"/>
              </a:rPr>
            </a:br>
            <a:r>
              <a:rPr lang="ro-RO" sz="2000" b="1" dirty="0" smtClean="0">
                <a:solidFill>
                  <a:schemeClr val="tx1"/>
                </a:solidFill>
                <a:latin typeface="Times New Roman" pitchFamily="18" charset="0"/>
                <a:cs typeface="Times New Roman" pitchFamily="18" charset="0"/>
              </a:rPr>
              <a:t>Noțiunea timpului devine  distorsionată!- </a:t>
            </a:r>
            <a:r>
              <a:rPr lang="ro-RO" sz="2000" dirty="0" smtClean="0">
                <a:solidFill>
                  <a:schemeClr val="tx1"/>
                </a:solidFill>
                <a:latin typeface="Times New Roman" pitchFamily="18" charset="0"/>
                <a:cs typeface="Times New Roman" pitchFamily="18" charset="0"/>
              </a:rPr>
              <a:t>Câteva ore pot părea  câteva minute , pe când câteva momente pot parea că durează ani de zile....</a:t>
            </a:r>
            <a:br>
              <a:rPr lang="ro-RO" sz="2000" dirty="0" smtClean="0">
                <a:solidFill>
                  <a:schemeClr val="tx1"/>
                </a:solidFill>
                <a:latin typeface="Times New Roman" pitchFamily="18" charset="0"/>
                <a:cs typeface="Times New Roman" pitchFamily="18" charset="0"/>
              </a:rPr>
            </a:br>
            <a:r>
              <a:rPr lang="ro-RO" sz="2000" b="1" dirty="0" smtClean="0">
                <a:solidFill>
                  <a:schemeClr val="tx1"/>
                </a:solidFill>
                <a:latin typeface="Times New Roman" pitchFamily="18" charset="0"/>
                <a:cs typeface="Times New Roman" pitchFamily="18" charset="0"/>
              </a:rPr>
              <a:t>Activitatea devine ”autotelică</a:t>
            </a:r>
            <a:r>
              <a:rPr lang="ro-RO" sz="2000" dirty="0" smtClean="0">
                <a:solidFill>
                  <a:schemeClr val="tx1"/>
                </a:solidFill>
                <a:latin typeface="Times New Roman" pitchFamily="18" charset="0"/>
                <a:cs typeface="Times New Roman" pitchFamily="18" charset="0"/>
              </a:rPr>
              <a:t>”(autotelic = conține în el scopul  însuși)-ceea ce înseamnă că activitatea este chiar scopul în sine. Ori de câte ori apar mai multe elemente ale fluxului activitatea devine plăcută și benefică pentru noi. De aceea atât de mulți artiști și creatori, afirmă ca cea mai mare satisfacție vine din munca lor. Precum Noel Coward spune ”Munca este mai distractivă decât distracția.”</a:t>
            </a:r>
            <a:endParaRPr lang="ro-RO"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70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Instrumentele lui Bono</a:t>
            </a:r>
            <a:endParaRPr lang="en-US" dirty="0"/>
          </a:p>
        </p:txBody>
      </p:sp>
      <p:sp>
        <p:nvSpPr>
          <p:cNvPr id="3" name="Content Placeholder 2"/>
          <p:cNvSpPr>
            <a:spLocks noGrp="1"/>
          </p:cNvSpPr>
          <p:nvPr>
            <p:ph idx="1"/>
          </p:nvPr>
        </p:nvSpPr>
        <p:spPr>
          <a:xfrm>
            <a:off x="457200" y="1600200"/>
            <a:ext cx="7620000" cy="4997152"/>
          </a:xfrm>
        </p:spPr>
        <p:txBody>
          <a:bodyPr>
            <a:normAutofit fontScale="92500" lnSpcReduction="10000"/>
          </a:bodyPr>
          <a:lstStyle/>
          <a:p>
            <a:pPr marL="114300" indent="0">
              <a:buNone/>
            </a:pPr>
            <a:r>
              <a:rPr lang="ro-RO" b="1" u="sng" dirty="0" smtClean="0"/>
              <a:t>OPV –</a:t>
            </a:r>
            <a:r>
              <a:rPr lang="ro-RO" b="1" u="sng" dirty="0" smtClean="0">
                <a:latin typeface="Times New Roman" pitchFamily="18" charset="0"/>
                <a:cs typeface="Times New Roman" pitchFamily="18" charset="0"/>
              </a:rPr>
              <a:t>other people</a:t>
            </a:r>
            <a:r>
              <a:rPr lang="de-DE" b="1" u="sng" dirty="0" smtClean="0">
                <a:latin typeface="Times New Roman" pitchFamily="18" charset="0"/>
                <a:cs typeface="Times New Roman" pitchFamily="18" charset="0"/>
              </a:rPr>
              <a:t>‘</a:t>
            </a:r>
            <a:r>
              <a:rPr lang="ro-RO" b="1" u="sng" dirty="0" smtClean="0">
                <a:latin typeface="Times New Roman" pitchFamily="18" charset="0"/>
                <a:cs typeface="Times New Roman" pitchFamily="18" charset="0"/>
              </a:rPr>
              <a:t>s view- părerea celorlalți:</a:t>
            </a:r>
          </a:p>
          <a:p>
            <a:pPr marL="114300" indent="0">
              <a:buNone/>
            </a:pPr>
            <a:r>
              <a:rPr lang="ro-RO" sz="2000" dirty="0" smtClean="0">
                <a:latin typeface="Times New Roman" pitchFamily="18" charset="0"/>
                <a:cs typeface="Times New Roman" pitchFamily="18" charset="0"/>
              </a:rPr>
              <a:t>Este un instrument de suport important în luarea decizilor și realizarea planificării.</a:t>
            </a:r>
          </a:p>
          <a:p>
            <a:pPr marL="114300" indent="0">
              <a:buNone/>
            </a:pPr>
            <a:r>
              <a:rPr lang="ro-RO" sz="2000" dirty="0" smtClean="0">
                <a:latin typeface="Times New Roman" pitchFamily="18" charset="0"/>
                <a:cs typeface="Times New Roman" pitchFamily="18" charset="0"/>
              </a:rPr>
              <a:t>3 întrebări cheie:</a:t>
            </a:r>
          </a:p>
          <a:p>
            <a:pPr marL="571500" indent="-457200">
              <a:buAutoNum type="alphaLcParenR"/>
            </a:pPr>
            <a:r>
              <a:rPr lang="ro-RO" sz="2000" dirty="0" smtClean="0">
                <a:latin typeface="Times New Roman" pitchFamily="18" charset="0"/>
                <a:cs typeface="Times New Roman" pitchFamily="18" charset="0"/>
              </a:rPr>
              <a:t>Cine va fi afectat de decizia luată și de plan?</a:t>
            </a:r>
          </a:p>
          <a:p>
            <a:pPr marL="571500" indent="-457200">
              <a:buAutoNum type="alphaLcParenR"/>
            </a:pPr>
            <a:r>
              <a:rPr lang="ro-RO" sz="2000" dirty="0" smtClean="0">
                <a:latin typeface="Times New Roman" pitchFamily="18" charset="0"/>
                <a:cs typeface="Times New Roman" pitchFamily="18" charset="0"/>
              </a:rPr>
              <a:t>Care este părerea lor asupra planului și deciziei noastre?</a:t>
            </a:r>
          </a:p>
          <a:p>
            <a:pPr marL="571500" indent="-457200">
              <a:buAutoNum type="alphaLcParenR"/>
            </a:pPr>
            <a:r>
              <a:rPr lang="ro-RO" sz="2000" dirty="0" smtClean="0">
                <a:latin typeface="Times New Roman" pitchFamily="18" charset="0"/>
                <a:cs typeface="Times New Roman" pitchFamily="18" charset="0"/>
              </a:rPr>
              <a:t>Ce ar trebui făcut pentru a reduce sau a elimina  efectul  negativ?</a:t>
            </a:r>
          </a:p>
          <a:p>
            <a:pPr marL="571500" indent="-457200">
              <a:buAutoNum type="alphaLcParenR"/>
            </a:pPr>
            <a:endParaRPr lang="ro-RO" sz="2000" dirty="0">
              <a:latin typeface="Times New Roman" pitchFamily="18" charset="0"/>
              <a:cs typeface="Times New Roman" pitchFamily="18" charset="0"/>
            </a:endParaRPr>
          </a:p>
          <a:p>
            <a:pPr marL="114300" indent="0">
              <a:buNone/>
            </a:pPr>
            <a:r>
              <a:rPr lang="en-US" sz="2000" b="1" u="sng" dirty="0"/>
              <a:t>CAF. Consider All </a:t>
            </a:r>
            <a:r>
              <a:rPr lang="en-US" sz="2000" b="1" u="sng" dirty="0" smtClean="0"/>
              <a:t>Factors</a:t>
            </a:r>
            <a:r>
              <a:rPr lang="ro-RO" sz="2000" b="1" u="sng" dirty="0" smtClean="0"/>
              <a:t> -Luați în considerare toți factorii</a:t>
            </a:r>
          </a:p>
          <a:p>
            <a:pPr marL="114300" indent="0">
              <a:buNone/>
            </a:pPr>
            <a:r>
              <a:rPr lang="ro-RO" sz="2000" dirty="0" smtClean="0">
                <a:latin typeface="Times New Roman" pitchFamily="18" charset="0"/>
                <a:cs typeface="Times New Roman" pitchFamily="18" charset="0"/>
              </a:rPr>
              <a:t>Pentru a preveni omiterea unor factori importanți sau a unor probleme și acordarea atenției depline la detalii (în luarea decizilor și planificare):</a:t>
            </a:r>
          </a:p>
          <a:p>
            <a:pPr marL="114300" indent="0">
              <a:buNone/>
            </a:pPr>
            <a:r>
              <a:rPr lang="ro-RO" sz="2000" dirty="0" smtClean="0">
                <a:latin typeface="Times New Roman" pitchFamily="18" charset="0"/>
                <a:cs typeface="Times New Roman" pitchFamily="18" charset="0"/>
              </a:rPr>
              <a:t>1.Folosiți Diagrama Afinității pentru a determina factorii majori relevanți în luarea decizilor.</a:t>
            </a:r>
          </a:p>
          <a:p>
            <a:pPr marL="114300" indent="0">
              <a:buNone/>
            </a:pPr>
            <a:r>
              <a:rPr lang="ro-RO" sz="2000" dirty="0" smtClean="0">
                <a:latin typeface="Times New Roman" pitchFamily="18" charset="0"/>
                <a:cs typeface="Times New Roman" pitchFamily="18" charset="0"/>
              </a:rPr>
              <a:t>2.Realizați o listă cu toți factorii principali.</a:t>
            </a:r>
          </a:p>
          <a:p>
            <a:pPr marL="114300" indent="0">
              <a:buNone/>
            </a:pPr>
            <a:r>
              <a:rPr lang="ro-RO" sz="2000" dirty="0" smtClean="0">
                <a:latin typeface="Times New Roman" pitchFamily="18" charset="0"/>
                <a:cs typeface="Times New Roman" pitchFamily="18" charset="0"/>
              </a:rPr>
              <a:t>3.Scrie pe două foi separate (flipcharts) în partea de sus factorii principali, câte un factor  pe fiecare flipchart.</a:t>
            </a:r>
          </a:p>
          <a:p>
            <a:pPr marL="114300" indent="0">
              <a:buNone/>
            </a:pPr>
            <a:endParaRPr lang="ro-RO" sz="2000" dirty="0">
              <a:latin typeface="Times New Roman" pitchFamily="18" charset="0"/>
              <a:cs typeface="Times New Roman" pitchFamily="18" charset="0"/>
            </a:endParaRPr>
          </a:p>
          <a:p>
            <a:pPr marL="114300" indent="0">
              <a:buNone/>
            </a:pPr>
            <a:endParaRPr lang="ro-RO" sz="2000" dirty="0" smtClean="0">
              <a:latin typeface="Times New Roman" pitchFamily="18" charset="0"/>
              <a:cs typeface="Times New Roman" pitchFamily="18" charset="0"/>
            </a:endParaRPr>
          </a:p>
          <a:p>
            <a:pPr marL="114300" indent="0">
              <a:buNone/>
            </a:pPr>
            <a:endParaRPr lang="ro-RO" sz="2000" dirty="0">
              <a:latin typeface="Times New Roman" pitchFamily="18" charset="0"/>
              <a:cs typeface="Times New Roman" pitchFamily="18" charset="0"/>
            </a:endParaRPr>
          </a:p>
          <a:p>
            <a:pPr marL="114300" indent="0">
              <a:buNone/>
            </a:pPr>
            <a:endParaRPr lang="ro-RO" sz="2000" dirty="0" smtClean="0">
              <a:latin typeface="Times New Roman" pitchFamily="18" charset="0"/>
              <a:cs typeface="Times New Roman" pitchFamily="18" charset="0"/>
            </a:endParaRPr>
          </a:p>
          <a:p>
            <a:pPr marL="114300" indent="0">
              <a:buNone/>
            </a:pPr>
            <a:endParaRPr lang="ro-RO" sz="2000" dirty="0">
              <a:latin typeface="Times New Roman" pitchFamily="18" charset="0"/>
              <a:cs typeface="Times New Roman" pitchFamily="18" charset="0"/>
            </a:endParaRPr>
          </a:p>
          <a:p>
            <a:pPr marL="114300" indent="0">
              <a:buNone/>
            </a:pPr>
            <a:endParaRPr lang="ro-RO"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69436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8640"/>
            <a:ext cx="7620000" cy="5472608"/>
          </a:xfrm>
        </p:spPr>
        <p:txBody>
          <a:bodyPr>
            <a:normAutofit/>
          </a:bodyPr>
          <a:lstStyle/>
          <a:p>
            <a:pPr marL="114300" indent="0">
              <a:buNone/>
            </a:pPr>
            <a:r>
              <a:rPr lang="ro-RO" sz="2000" dirty="0" smtClean="0">
                <a:latin typeface="Times New Roman" pitchFamily="18" charset="0"/>
                <a:cs typeface="Times New Roman" pitchFamily="18" charset="0"/>
              </a:rPr>
              <a:t>4. Folosește în continuare Diagrama Afinității pentru a identifica toți sub-factorii sau elementele factorilor majori</a:t>
            </a:r>
            <a:r>
              <a:rPr lang="ro-RO" sz="2000" dirty="0" smtClean="0"/>
              <a:t>.</a:t>
            </a:r>
          </a:p>
          <a:p>
            <a:pPr marL="114300" indent="0">
              <a:buNone/>
            </a:pPr>
            <a:endParaRPr lang="ro-RO" sz="2000" b="1" u="sng" dirty="0" smtClean="0"/>
          </a:p>
          <a:p>
            <a:pPr marL="114300" indent="0">
              <a:buNone/>
            </a:pPr>
            <a:r>
              <a:rPr lang="en-US" sz="2000" b="1" u="sng" dirty="0" smtClean="0">
                <a:latin typeface="Times New Roman" pitchFamily="18" charset="0"/>
                <a:cs typeface="Times New Roman" pitchFamily="18" charset="0"/>
              </a:rPr>
              <a:t>PMIF</a:t>
            </a:r>
            <a:r>
              <a:rPr lang="en-US" sz="2000" b="1" u="sng" dirty="0">
                <a:latin typeface="Times New Roman" pitchFamily="18" charset="0"/>
                <a:cs typeface="Times New Roman" pitchFamily="18" charset="0"/>
              </a:rPr>
              <a:t>. PLUS, MINUS, IMPACT and </a:t>
            </a:r>
            <a:r>
              <a:rPr lang="en-US" sz="2000" b="1" u="sng" dirty="0" smtClean="0">
                <a:latin typeface="Times New Roman" pitchFamily="18" charset="0"/>
                <a:cs typeface="Times New Roman" pitchFamily="18" charset="0"/>
              </a:rPr>
              <a:t>FEELING</a:t>
            </a:r>
            <a:r>
              <a:rPr lang="ro-RO" sz="2000" dirty="0" smtClean="0">
                <a:latin typeface="Times New Roman" pitchFamily="18" charset="0"/>
                <a:cs typeface="Times New Roman" pitchFamily="18" charset="0"/>
              </a:rPr>
              <a:t>- </a:t>
            </a:r>
            <a:r>
              <a:rPr lang="ro-RO" sz="2000" b="1" dirty="0" smtClean="0">
                <a:latin typeface="Times New Roman" pitchFamily="18" charset="0"/>
                <a:cs typeface="Times New Roman" pitchFamily="18" charset="0"/>
              </a:rPr>
              <a:t>Tratamentul ideilor</a:t>
            </a:r>
            <a:r>
              <a:rPr lang="ro-RO" sz="2000" dirty="0" smtClean="0">
                <a:latin typeface="Times New Roman" pitchFamily="18" charset="0"/>
                <a:cs typeface="Times New Roman" pitchFamily="18" charset="0"/>
              </a:rPr>
              <a:t>.</a:t>
            </a:r>
          </a:p>
          <a:p>
            <a:pPr marL="114300" indent="0">
              <a:buNone/>
            </a:pPr>
            <a:r>
              <a:rPr lang="ro-RO" sz="2000" b="1" dirty="0" smtClean="0">
                <a:latin typeface="Times New Roman" pitchFamily="18" charset="0"/>
                <a:cs typeface="Times New Roman" pitchFamily="18" charset="0"/>
              </a:rPr>
              <a:t>PLUS</a:t>
            </a:r>
            <a:r>
              <a:rPr lang="ro-RO" sz="2000" dirty="0" smtClean="0">
                <a:latin typeface="Times New Roman" pitchFamily="18" charset="0"/>
                <a:cs typeface="Times New Roman" pitchFamily="18" charset="0"/>
              </a:rPr>
              <a:t>- întreabă: ” Care sunt factorii pozitivi ai situației?”/Aspectul pozitiv al ideii</a:t>
            </a:r>
          </a:p>
          <a:p>
            <a:pPr marL="114300" indent="0">
              <a:buNone/>
            </a:pPr>
            <a:r>
              <a:rPr lang="ro-RO" sz="2000" b="1" dirty="0" smtClean="0">
                <a:latin typeface="Times New Roman" pitchFamily="18" charset="0"/>
                <a:cs typeface="Times New Roman" pitchFamily="18" charset="0"/>
              </a:rPr>
              <a:t>MINUS</a:t>
            </a:r>
            <a:r>
              <a:rPr lang="ro-RO" sz="2000" dirty="0" smtClean="0">
                <a:latin typeface="Times New Roman" pitchFamily="18" charset="0"/>
                <a:cs typeface="Times New Roman" pitchFamily="18" charset="0"/>
              </a:rPr>
              <a:t>- întreabă:” Care sunt aspectele negative al situației?”/Aspectul negativ al  ideii</a:t>
            </a:r>
          </a:p>
          <a:p>
            <a:pPr marL="114300" indent="0">
              <a:buNone/>
            </a:pPr>
            <a:r>
              <a:rPr lang="ro-RO" sz="2000" b="1" dirty="0" smtClean="0">
                <a:latin typeface="Times New Roman" pitchFamily="18" charset="0"/>
                <a:cs typeface="Times New Roman" pitchFamily="18" charset="0"/>
              </a:rPr>
              <a:t>IMPACTUL</a:t>
            </a:r>
            <a:r>
              <a:rPr lang="ro-RO" sz="2000" dirty="0" smtClean="0">
                <a:latin typeface="Times New Roman" pitchFamily="18" charset="0"/>
                <a:cs typeface="Times New Roman" pitchFamily="18" charset="0"/>
              </a:rPr>
              <a:t>- pune două întrebări importante referitoare la decizie sau idee:/ Ce găsești interesant la ideea ta?</a:t>
            </a:r>
          </a:p>
          <a:p>
            <a:pPr marL="114300" indent="0">
              <a:buNone/>
            </a:pPr>
            <a:r>
              <a:rPr lang="ro-RO" sz="2000" dirty="0" smtClean="0">
                <a:latin typeface="Times New Roman" pitchFamily="18" charset="0"/>
                <a:cs typeface="Times New Roman" pitchFamily="18" charset="0"/>
              </a:rPr>
              <a:t>”Care este impactul pe termen scurt?”</a:t>
            </a:r>
          </a:p>
          <a:p>
            <a:pPr marL="114300" indent="0">
              <a:buNone/>
            </a:pPr>
            <a:r>
              <a:rPr lang="ro-RO" sz="2000" dirty="0" smtClean="0">
                <a:latin typeface="Times New Roman" pitchFamily="18" charset="0"/>
                <a:cs typeface="Times New Roman" pitchFamily="18" charset="0"/>
              </a:rPr>
              <a:t>”Care este impactul pe termen lung?”</a:t>
            </a:r>
          </a:p>
          <a:p>
            <a:pPr marL="114300" indent="0">
              <a:buNone/>
            </a:pPr>
            <a:r>
              <a:rPr lang="ro-RO" sz="2000" b="1" dirty="0" smtClean="0">
                <a:latin typeface="Times New Roman" pitchFamily="18" charset="0"/>
                <a:cs typeface="Times New Roman" pitchFamily="18" charset="0"/>
              </a:rPr>
              <a:t>SENTIMENTUL</a:t>
            </a:r>
            <a:r>
              <a:rPr lang="ro-RO" sz="2000" dirty="0" smtClean="0">
                <a:latin typeface="Times New Roman" pitchFamily="18" charset="0"/>
                <a:cs typeface="Times New Roman" pitchFamily="18" charset="0"/>
              </a:rPr>
              <a:t> care a fost depus în acest instrument, pentru că în cele din urmă senetimentul  nostru este cel mai puternic factor determinant în viitoarele noastre activități.</a:t>
            </a:r>
          </a:p>
          <a:p>
            <a:pPr marL="114300" indent="0">
              <a:buNone/>
            </a:pPr>
            <a:endParaRPr lang="en-US" dirty="0"/>
          </a:p>
        </p:txBody>
      </p:sp>
    </p:spTree>
    <p:extLst>
      <p:ext uri="{BB962C8B-B14F-4D97-AF65-F5344CB8AC3E}">
        <p14:creationId xmlns:p14="http://schemas.microsoft.com/office/powerpoint/2010/main" val="30395767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452</TotalTime>
  <Words>671</Words>
  <Application>Microsoft Office PowerPoint</Application>
  <PresentationFormat>On-screen Show (4:3)</PresentationFormat>
  <Paragraphs>45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Adjacency</vt:lpstr>
      <vt:lpstr>   Proiect “Creative&amp;Critical Mind” 2016-1-RO01-KA101-024292 </vt:lpstr>
      <vt:lpstr>Insight- Tehnica de producere a ideilor de James Webb Young</vt:lpstr>
      <vt:lpstr>CREATIVE FLOW FLUXUL CREATIV- CARACTERISTICI</vt:lpstr>
      <vt:lpstr>Distragerea este exclusă din  conștiință!-  Când nu suntem distrași de priorotăți precum conflicte sau îngrijorări, suntem liberi  să  ne implicăm total în sarcina pe care o avem. Nu există îngrijorare sau eșec!-  O  gândire  atent focalizată înseamnă ca nu putem judeca simultan performanțele  sau îngrijorările despre lucrurile care ar putea merge rău. Conștiința de sine dispare!- Atunci  când suntem total  implicați în activitatea în sine numai suntem  îngrijorați de imaginea noastră sau cum  arătăm în fața celorlalți. Cât timp durează acest flux  ne putem identifica, chiar  și cu ceva din exterior  sau cu ceva mai mare decât  persoana noastră ca de exemplu  cu ceea ce pictăm sau scriem sau cu echipa din care facem parte. Noțiunea timpului devine  distorsionată!- Câteva ore pot părea  câteva minute , pe când câteva momente pot parea că durează ani de zile.... Activitatea devine ”autotelică”(autotelic = conține în el scopul  însuși)-ceea ce înseamnă că activitatea este chiar scopul în sine. Ori de câte ori apar mai multe elemente ale fluxului activitatea devine plăcută și benefică pentru noi. De aceea atât de mulți artiști și creatori, afirmă ca cea mai mare satisfacție vine din munca lor. Precum Noel Coward spune ”Munca este mai distractivă decât distracția.”</vt:lpstr>
      <vt:lpstr>Instrumentele lui Bono</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Proiect “Creative&amp;Critical Mind” 2016-1-RO01-KA101-024292</dc:title>
  <dc:creator>Ultra</dc:creator>
  <cp:lastModifiedBy>LenovoB50</cp:lastModifiedBy>
  <cp:revision>30</cp:revision>
  <dcterms:created xsi:type="dcterms:W3CDTF">2017-02-26T17:20:51Z</dcterms:created>
  <dcterms:modified xsi:type="dcterms:W3CDTF">2017-05-23T15:30:08Z</dcterms:modified>
</cp:coreProperties>
</file>